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7" r:id="rId4"/>
    <p:sldId id="285" r:id="rId5"/>
    <p:sldId id="282" r:id="rId6"/>
    <p:sldId id="286" r:id="rId7"/>
    <p:sldId id="287" r:id="rId8"/>
    <p:sldId id="268" r:id="rId9"/>
    <p:sldId id="288" r:id="rId10"/>
    <p:sldId id="291" r:id="rId11"/>
    <p:sldId id="292" r:id="rId12"/>
    <p:sldId id="293" r:id="rId13"/>
    <p:sldId id="294" r:id="rId14"/>
    <p:sldId id="295" r:id="rId15"/>
    <p:sldId id="269" r:id="rId16"/>
    <p:sldId id="290" r:id="rId17"/>
  </p:sldIdLst>
  <p:sldSz cx="12192000" cy="6858000"/>
  <p:notesSz cx="6858000" cy="9144000"/>
  <p:embeddedFontLst>
    <p:embeddedFont>
      <p:font typeface="Tmon몬소리 Black" panose="020B0600000101010101" charset="-127"/>
      <p:bold r:id="rId19"/>
    </p:embeddedFont>
    <p:embeddedFont>
      <p:font typeface="HY견고딕" panose="0203060000010101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2F2F2"/>
    <a:srgbClr val="D0CECE"/>
    <a:srgbClr val="595959"/>
    <a:srgbClr val="FFFFFF"/>
    <a:srgbClr val="1ED7F5"/>
    <a:srgbClr val="FF0000"/>
    <a:srgbClr val="353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803" autoAdjust="0"/>
  </p:normalViewPr>
  <p:slideViewPr>
    <p:cSldViewPr snapToGrid="0">
      <p:cViewPr varScale="1">
        <p:scale>
          <a:sx n="55" d="100"/>
          <a:sy n="55" d="100"/>
        </p:scale>
        <p:origin x="49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/>
              <a:t>국내 청각 장애인 현황</a:t>
            </a:r>
            <a:endParaRPr lang="en-US" altLang="ko-KR" sz="1400" dirty="0"/>
          </a:p>
        </c:rich>
      </c:tx>
      <c:layout>
        <c:manualLayout>
          <c:xMode val="edge"/>
          <c:yMode val="edge"/>
          <c:x val="0.32728340508265669"/>
          <c:y val="6.098506043954758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5060641621355473E-2"/>
          <c:y val="0.17462522329737942"/>
          <c:w val="0.92822555774278215"/>
          <c:h val="0.648297490157480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(천명)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269</c:v>
                </c:pt>
                <c:pt idx="1">
                  <c:v>291</c:v>
                </c:pt>
                <c:pt idx="2">
                  <c:v>322</c:v>
                </c:pt>
                <c:pt idx="3">
                  <c:v>363</c:v>
                </c:pt>
                <c:pt idx="4">
                  <c:v>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D-4CA4-A501-EC7CAC96A1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49278351"/>
        <c:axId val="2046593327"/>
      </c:barChart>
      <c:catAx>
        <c:axId val="2049278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/>
                  <a:t>(</a:t>
                </a:r>
                <a:r>
                  <a:rPr lang="ko-KR" altLang="en-US" sz="700" dirty="0"/>
                  <a:t>천명</a:t>
                </a:r>
                <a:r>
                  <a:rPr lang="en-US" altLang="ko-KR" sz="700" dirty="0"/>
                  <a:t>)</a:t>
                </a:r>
              </a:p>
            </c:rich>
          </c:tx>
          <c:layout>
            <c:manualLayout>
              <c:xMode val="edge"/>
              <c:yMode val="edge"/>
              <c:x val="0.92061263028661156"/>
              <c:y val="0.914555960219937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6593327"/>
        <c:crosses val="autoZero"/>
        <c:auto val="1"/>
        <c:lblAlgn val="ctr"/>
        <c:lblOffset val="100"/>
        <c:noMultiLvlLbl val="0"/>
      </c:catAx>
      <c:valAx>
        <c:axId val="2046593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9278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2F2F2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08A1D-E01E-4A85-90DC-2AE5C9CFFB48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36094-D7C8-439C-B3A3-C45794A10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5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65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487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690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6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6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국내 동영상 어플을 기준 뿐만 아니라 다른 </a:t>
            </a:r>
            <a:r>
              <a:rPr lang="ko-KR" altLang="en-US" dirty="0" err="1"/>
              <a:t>어플들</a:t>
            </a:r>
            <a:r>
              <a:rPr lang="ko-KR" altLang="en-US" dirty="0"/>
              <a:t> 중에서도 유튜브 이용율이 압도적으로 높다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5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유튜브는 단순히 오락 목적을 넘어 검색엔진의 역할까지 확장되고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37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국내 청각장애인은 매년 증가하고 있지만</a:t>
            </a:r>
            <a:endParaRPr lang="en-US" altLang="ko-KR" dirty="0"/>
          </a:p>
          <a:p>
            <a:r>
              <a:rPr lang="ko-KR" altLang="en-US" dirty="0"/>
              <a:t>대부분의 유튜브 영상들은 한국어 자막을 제공하는 경우가 드물다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스브스뉴스와</a:t>
            </a:r>
            <a:r>
              <a:rPr lang="ko-KR" altLang="en-US" dirty="0"/>
              <a:t> 같은 대형 방송사 채널의 경우 자막을 제공하지만</a:t>
            </a:r>
            <a:endParaRPr lang="en-US" altLang="ko-KR" dirty="0"/>
          </a:p>
          <a:p>
            <a:r>
              <a:rPr lang="ko-KR" altLang="en-US" dirty="0"/>
              <a:t>대부분의 영상들은 한국어 자막이 없어 청각장애인이 이용하기 어렵다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15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9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0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누구든 자막이 필요한 영상이 있으면 요청을 올리고</a:t>
            </a:r>
            <a:endParaRPr lang="en-US" altLang="ko-KR" dirty="0"/>
          </a:p>
          <a:p>
            <a:r>
              <a:rPr lang="ko-KR" altLang="en-US" dirty="0"/>
              <a:t>누구나 영상에 자막을 만들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장애가 있든 없든 누구나 어플을 이용해 자막을 즐길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자막을 만들기 위해 어플을 설치한 사람들은 요청이 올라온 영상의 자막을 만들고 리워드를 받고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자막이 필요해 어플을 설치한 사람들은 이 어플을 통해 자막이 있는 유튜브 영상을 </a:t>
            </a:r>
            <a:r>
              <a:rPr lang="ko-KR" altLang="en-US" dirty="0" err="1"/>
              <a:t>즐길수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자막이 필요한 영상을 요청하면 자막을 제작해 올려드립니다</a:t>
            </a:r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04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6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7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72166-B7B8-4A4A-BC4B-D107267E1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023758-2729-452A-A7BE-F3115AB07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3F74F-6B0C-496A-BF0B-192B9599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AC951-A8A2-4BA8-8E83-2AF84283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8DEFA-517F-44D0-A2B0-FCA557EB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56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1AE4C-F965-4C55-840A-5EBFEB2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6984D1-4991-4C40-9DC1-ED5FB6F88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33CD3-9DAC-4B29-8750-BB2D03A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24C1A-3913-4823-B24C-BA185433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8D6A5-A4B6-4433-8E2E-910A927F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6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67E337-92A8-47BE-8508-B1AD9172B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8E3A6A-1A46-44FA-9616-1C8C38ABF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F723B-3E02-4CEC-B39F-5397610D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0456-E90A-4F09-8F82-B0AEE6DE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5F773-1DDB-4B63-913D-A9CA5F83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6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065BB-5009-427B-B0F5-875D89F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568DE-992F-48F6-A0AC-F48A05E76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B3EB9-AE23-4150-ADD3-339FBB36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BCEF-4044-4CE9-A38D-CA73854A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93BEE-BE73-48DB-82D2-93297D50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6E884-EB3E-4A7A-9F13-FF8D24EE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F1EA67-7680-4373-B09E-063F0DC22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4D476-81F9-4D09-8E14-21FD94FB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0C83C-71F2-4B49-96F1-966C44C0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2C4C2-27BF-4274-84B7-617BBC86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0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A95F0-F6E0-4287-B80D-5A5793B0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6FA14-A441-4F14-8A2C-630F5AAFA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54630-48E5-4E76-83AB-A6A20731E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27A57C-F702-47B7-A92E-3D15EF4C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00FEC-4083-440F-95E1-378269F33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736C0-3F10-48B8-BFCB-0BF737C0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7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95954-387C-45EB-B867-4C98BAAE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7CA2DB-1C2D-4C56-A80F-77825FB4B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B0FFEB-72C3-4B96-A326-F4693FE53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1ADFFE-5B00-4F56-9BE3-A7A3C590F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47B863-E4F8-458F-B095-0C66EC20A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186C8-90B3-427C-9FD7-3F312697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9D1F28-5BD1-4AA9-93CC-A5EF18EF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B5EEDB-CE51-46EF-A2A6-8C203DF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2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9C8BA-8ECF-4F74-A9DA-B780F0C0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E8437-216E-4B49-9A54-7D73D5D7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3D8D82-530B-491B-9108-6C311CAA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92418B-F6D4-4A4F-A479-FC4FB053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6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226981-72B0-4D6A-A271-9CB1F978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219CC-A8EF-4E6E-8447-71606910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5D1FA-F854-4004-B1EC-32540CE9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E5A1C-F165-4F0E-A842-E1732141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2D488-498C-4617-8015-8AEED665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30BA74-217A-4A8A-AC05-B37DE063E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59CC4-9633-404F-86F1-FBB65349C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DD1B6E-1A3D-4885-BCA2-0661E14B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B9FCFC-73D6-4273-B9FA-55BBC0E8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E7C94-A4DB-48F3-B80A-FF9E992C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9D23DD-6A08-4774-B4A2-FFC709A6F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FA3A07-834C-44E5-811F-40C162AC7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9A0243-0EBA-43BE-82A7-608E0712F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09133-C764-421E-B15F-BBC098DF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827CEC-52FD-4195-B039-29C62B30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5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D22CCF-E116-4DF8-B5B8-FFA2169E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91DBA-E782-4A1A-A923-C09F3E4D3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EE786-19BE-43DD-826F-7C25F7F7A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37A3C-5C43-43C4-9BC3-45F1FFF36D94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D3C8E-2880-4FD0-8B8E-21D1CCB0F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6BDCE-929D-453C-A6CC-4F9D2EC18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sv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17.sv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svg"/><Relationship Id="rId10" Type="http://schemas.openxmlformats.org/officeDocument/2006/relationships/chart" Target="../charts/chart1.xml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microsoft.com/office/2007/relationships/hdphoto" Target="../media/hdphoto2.wdp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D870A29-EB27-4CA3-8040-04E5D33899E9}"/>
              </a:ext>
            </a:extLst>
          </p:cNvPr>
          <p:cNvSpPr/>
          <p:nvPr/>
        </p:nvSpPr>
        <p:spPr>
          <a:xfrm>
            <a:off x="5633975" y="3533606"/>
            <a:ext cx="640431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chemeClr val="bg2">
                    <a:lumMod val="9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PROPOSAL</a:t>
            </a:r>
            <a:endParaRPr lang="ko-KR" altLang="en-US" sz="8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45C219-2F33-4725-9BEC-86D7D39B0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892" y="5450116"/>
            <a:ext cx="3962400" cy="414279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dirty="0">
                <a:solidFill>
                  <a:srgbClr val="F2F2F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17102061 Lee</a:t>
            </a:r>
            <a:r>
              <a:rPr lang="ko-KR" altLang="en-US" dirty="0">
                <a:solidFill>
                  <a:srgbClr val="F2F2F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 err="1">
                <a:solidFill>
                  <a:srgbClr val="F2F2F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YeongMin</a:t>
            </a:r>
            <a:endParaRPr lang="ko-KR" altLang="en-US" dirty="0">
              <a:solidFill>
                <a:srgbClr val="F2F2F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D02BAD-5889-48C7-BEA8-CBD0375F2F88}"/>
              </a:ext>
            </a:extLst>
          </p:cNvPr>
          <p:cNvCxnSpPr/>
          <p:nvPr/>
        </p:nvCxnSpPr>
        <p:spPr>
          <a:xfrm>
            <a:off x="2082800" y="4699000"/>
            <a:ext cx="10134600" cy="0"/>
          </a:xfrm>
          <a:prstGeom prst="line">
            <a:avLst/>
          </a:prstGeom>
          <a:ln w="57150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8EBAF0-7050-4210-B322-34F22C81033E}"/>
              </a:ext>
            </a:extLst>
          </p:cNvPr>
          <p:cNvCxnSpPr/>
          <p:nvPr/>
        </p:nvCxnSpPr>
        <p:spPr>
          <a:xfrm>
            <a:off x="2057400" y="4762500"/>
            <a:ext cx="10134600" cy="0"/>
          </a:xfrm>
          <a:prstGeom prst="line">
            <a:avLst/>
          </a:prstGeom>
          <a:ln w="571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3EC46FC-D5EB-4EEF-9C18-23F35561F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0267" y="3429000"/>
            <a:ext cx="6464300" cy="16557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PROPOSAL</a:t>
            </a:r>
            <a:endParaRPr lang="ko-KR" altLang="en-US" sz="8800" dirty="0">
              <a:solidFill>
                <a:schemeClr val="accent1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1D083AE9-9F63-46A2-AA37-4F6F2709D7FD}"/>
              </a:ext>
            </a:extLst>
          </p:cNvPr>
          <p:cNvSpPr txBox="1">
            <a:spLocks/>
          </p:cNvSpPr>
          <p:nvPr/>
        </p:nvSpPr>
        <p:spPr>
          <a:xfrm>
            <a:off x="8075892" y="4941122"/>
            <a:ext cx="3962400" cy="414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rgbClr val="F2F2F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16102279 Son</a:t>
            </a:r>
            <a:r>
              <a:rPr lang="ko-KR" altLang="en-US" dirty="0">
                <a:solidFill>
                  <a:srgbClr val="F2F2F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 err="1">
                <a:solidFill>
                  <a:srgbClr val="F2F2F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MinSang</a:t>
            </a:r>
            <a:endParaRPr lang="ko-KR" altLang="en-US" dirty="0">
              <a:solidFill>
                <a:srgbClr val="F2F2F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49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FDAB1A2-71DF-4EAC-A76C-07CFD891013D}"/>
              </a:ext>
            </a:extLst>
          </p:cNvPr>
          <p:cNvSpPr txBox="1">
            <a:spLocks/>
          </p:cNvSpPr>
          <p:nvPr/>
        </p:nvSpPr>
        <p:spPr>
          <a:xfrm>
            <a:off x="1386454" y="4032811"/>
            <a:ext cx="3600000" cy="2549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Subtitle Requester</a:t>
            </a:r>
          </a:p>
          <a:p>
            <a:pPr marL="0" indent="0" algn="ctr">
              <a:buNone/>
            </a:pP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For deaf people, the range of Video available increases.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Help build a Barrier-Free Society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20B7B8D5-2969-432D-BBB4-A199CD7691AF}"/>
              </a:ext>
            </a:extLst>
          </p:cNvPr>
          <p:cNvSpPr txBox="1">
            <a:spLocks/>
          </p:cNvSpPr>
          <p:nvPr/>
        </p:nvSpPr>
        <p:spPr>
          <a:xfrm>
            <a:off x="8459787" y="4035642"/>
            <a:ext cx="3600000" cy="1978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Subtitle Maker</a:t>
            </a:r>
          </a:p>
          <a:p>
            <a:pPr marL="0" indent="0" algn="ctr">
              <a:buNone/>
            </a:pP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make profit by making subtitle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48C4C2A5-C807-4CD2-BD11-8BDDA38C450F}"/>
              </a:ext>
            </a:extLst>
          </p:cNvPr>
          <p:cNvSpPr txBox="1">
            <a:spLocks/>
          </p:cNvSpPr>
          <p:nvPr/>
        </p:nvSpPr>
        <p:spPr>
          <a:xfrm>
            <a:off x="4917859" y="4032811"/>
            <a:ext cx="3600000" cy="23393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Youtube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Creator</a:t>
            </a:r>
          </a:p>
          <a:p>
            <a:pPr marL="0" indent="0" algn="ctr">
              <a:buNone/>
            </a:pP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Increasing the number of people using Video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Increase the number of views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Revenue growth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제목 4">
            <a:extLst>
              <a:ext uri="{FF2B5EF4-FFF2-40B4-BE49-F238E27FC236}">
                <a16:creationId xmlns:a16="http://schemas.microsoft.com/office/drawing/2014/main" id="{DED1C679-7C3A-4E47-A858-B049788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975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Benefits ]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0486" name="Picture 6" descr="Laptop User Icon of Flat style - Available in SVG, PNG, EPS, AI &amp; Icon fonts">
            <a:extLst>
              <a:ext uri="{FF2B5EF4-FFF2-40B4-BE49-F238E27FC236}">
                <a16:creationId xmlns:a16="http://schemas.microsoft.com/office/drawing/2014/main" id="{F1A6CAD5-C951-4B8E-B6C7-225C836A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513" y="1692714"/>
            <a:ext cx="18415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Mobile, phone, youtube, communication, screen icon">
            <a:extLst>
              <a:ext uri="{FF2B5EF4-FFF2-40B4-BE49-F238E27FC236}">
                <a16:creationId xmlns:a16="http://schemas.microsoft.com/office/drawing/2014/main" id="{F33CA43A-6F40-48CD-9D06-7548F999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950" y="1790826"/>
            <a:ext cx="1930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User - Icon by Pawel Olek on Dribbble">
            <a:extLst>
              <a:ext uri="{FF2B5EF4-FFF2-40B4-BE49-F238E27FC236}">
                <a16:creationId xmlns:a16="http://schemas.microsoft.com/office/drawing/2014/main" id="{62C23C31-D45C-4245-937A-EEF6FD171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8149" r="26298" b="15671"/>
          <a:stretch/>
        </p:blipFill>
        <p:spPr bwMode="auto">
          <a:xfrm>
            <a:off x="2344900" y="1909012"/>
            <a:ext cx="1439126" cy="16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4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A7F5220-E189-47FF-8F29-28D47CB1F4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69" t="23579" r="35250" b="13684"/>
          <a:stretch/>
        </p:blipFill>
        <p:spPr>
          <a:xfrm>
            <a:off x="1352250" y="1894924"/>
            <a:ext cx="4386981" cy="248173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796E7FB-D33B-4E20-BF9F-5331E043AB3A}"/>
              </a:ext>
            </a:extLst>
          </p:cNvPr>
          <p:cNvSpPr txBox="1">
            <a:spLocks/>
          </p:cNvSpPr>
          <p:nvPr/>
        </p:nvSpPr>
        <p:spPr>
          <a:xfrm>
            <a:off x="1206500" y="4608824"/>
            <a:ext cx="4521200" cy="6520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Youtube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Automatic Caption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78B9917-F0E7-4F9E-8C12-17A4EA67ED1D}"/>
              </a:ext>
            </a:extLst>
          </p:cNvPr>
          <p:cNvSpPr txBox="1">
            <a:spLocks/>
          </p:cNvSpPr>
          <p:nvPr/>
        </p:nvSpPr>
        <p:spPr>
          <a:xfrm>
            <a:off x="6508500" y="5014613"/>
            <a:ext cx="2078014" cy="65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ccTube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3E7D484-2BFF-400D-9769-E54592B277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630" b="25370"/>
          <a:stretch/>
        </p:blipFill>
        <p:spPr>
          <a:xfrm>
            <a:off x="6498115" y="1809349"/>
            <a:ext cx="2098785" cy="288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D40F726-055E-4DAE-AEA8-81155046BF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9814" b="30000"/>
          <a:stretch/>
        </p:blipFill>
        <p:spPr>
          <a:xfrm>
            <a:off x="9398000" y="1809349"/>
            <a:ext cx="2266688" cy="2880000"/>
          </a:xfrm>
          <a:prstGeom prst="rect">
            <a:avLst/>
          </a:prstGeom>
        </p:spPr>
      </p:pic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BC92D5E-1DAD-492E-9FB4-48DF0BE957AA}"/>
              </a:ext>
            </a:extLst>
          </p:cNvPr>
          <p:cNvSpPr txBox="1">
            <a:spLocks/>
          </p:cNvSpPr>
          <p:nvPr/>
        </p:nvSpPr>
        <p:spPr>
          <a:xfrm>
            <a:off x="9794744" y="5113135"/>
            <a:ext cx="1473200" cy="65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Flitto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6" name="제목 4">
            <a:extLst>
              <a:ext uri="{FF2B5EF4-FFF2-40B4-BE49-F238E27FC236}">
                <a16:creationId xmlns:a16="http://schemas.microsoft.com/office/drawing/2014/main" id="{54FCA70B-0042-4469-8B2E-E1B54F6D809D}"/>
              </a:ext>
            </a:extLst>
          </p:cNvPr>
          <p:cNvSpPr txBox="1">
            <a:spLocks/>
          </p:cNvSpPr>
          <p:nvPr/>
        </p:nvSpPr>
        <p:spPr>
          <a:xfrm>
            <a:off x="1206500" y="59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Other Application ]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04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84E495-6726-49F7-AEB2-35FF2ED6A3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69" t="23579" r="35250" b="13684"/>
          <a:stretch/>
        </p:blipFill>
        <p:spPr>
          <a:xfrm>
            <a:off x="1352250" y="2520715"/>
            <a:ext cx="5091006" cy="2880000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457617A9-AF03-45C6-8835-8CD61BF8995C}"/>
              </a:ext>
            </a:extLst>
          </p:cNvPr>
          <p:cNvSpPr txBox="1">
            <a:spLocks/>
          </p:cNvSpPr>
          <p:nvPr/>
        </p:nvSpPr>
        <p:spPr>
          <a:xfrm>
            <a:off x="6911021" y="2402777"/>
            <a:ext cx="4834983" cy="3115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ability to </a:t>
            </a:r>
            <a:r>
              <a:rPr lang="en-US" altLang="ko-KR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automatically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convert the  voice into letters and subtitle it.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b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Poor accuracy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because voice is automatically converted to letters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제목 4">
            <a:extLst>
              <a:ext uri="{FF2B5EF4-FFF2-40B4-BE49-F238E27FC236}">
                <a16:creationId xmlns:a16="http://schemas.microsoft.com/office/drawing/2014/main" id="{0CEE9ED4-AA2C-4F32-B740-C66B6C863CE3}"/>
              </a:ext>
            </a:extLst>
          </p:cNvPr>
          <p:cNvSpPr txBox="1">
            <a:spLocks/>
          </p:cNvSpPr>
          <p:nvPr/>
        </p:nvSpPr>
        <p:spPr>
          <a:xfrm>
            <a:off x="1206500" y="59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Other Application –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Youtube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Automatic Caption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8D8D5-5B3A-427C-9C5C-44A79CC3BBAC}"/>
              </a:ext>
            </a:extLst>
          </p:cNvPr>
          <p:cNvSpPr/>
          <p:nvPr/>
        </p:nvSpPr>
        <p:spPr>
          <a:xfrm>
            <a:off x="4279900" y="4572000"/>
            <a:ext cx="2163356" cy="406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15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31CC9ED-1E19-42E9-B0B3-DD845EFAA265}"/>
              </a:ext>
            </a:extLst>
          </p:cNvPr>
          <p:cNvSpPr txBox="1">
            <a:spLocks/>
          </p:cNvSpPr>
          <p:nvPr/>
        </p:nvSpPr>
        <p:spPr>
          <a:xfrm>
            <a:off x="6300986" y="1804517"/>
            <a:ext cx="5321300" cy="4639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If there are subtitles in the video, it will be </a:t>
            </a:r>
            <a:r>
              <a:rPr lang="en-US" altLang="ko-KR" sz="36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translated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into the desired language.</a:t>
            </a:r>
            <a:b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b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Translated into Korean </a:t>
            </a:r>
            <a:r>
              <a:rPr lang="en-US" altLang="ko-KR" sz="36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only if there are subtitles in other languages.</a:t>
            </a:r>
            <a:endParaRPr lang="ko-KR" altLang="en-US" sz="36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82CCD2-1D6F-4B90-AD9D-C95ADF25F1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630" b="25370"/>
          <a:stretch/>
        </p:blipFill>
        <p:spPr>
          <a:xfrm>
            <a:off x="1856066" y="1790826"/>
            <a:ext cx="3282175" cy="4503875"/>
          </a:xfrm>
          <a:prstGeom prst="rect">
            <a:avLst/>
          </a:prstGeom>
        </p:spPr>
      </p:pic>
      <p:sp>
        <p:nvSpPr>
          <p:cNvPr id="24" name="제목 4">
            <a:extLst>
              <a:ext uri="{FF2B5EF4-FFF2-40B4-BE49-F238E27FC236}">
                <a16:creationId xmlns:a16="http://schemas.microsoft.com/office/drawing/2014/main" id="{1A44757C-2230-4589-B95E-3F7F25563691}"/>
              </a:ext>
            </a:extLst>
          </p:cNvPr>
          <p:cNvSpPr txBox="1">
            <a:spLocks/>
          </p:cNvSpPr>
          <p:nvPr/>
        </p:nvSpPr>
        <p:spPr>
          <a:xfrm>
            <a:off x="1206500" y="59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Other Application – </a:t>
            </a: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CCTube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]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85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A84AA5C-C7D1-4D95-B4C4-3A7717FE4180}"/>
              </a:ext>
            </a:extLst>
          </p:cNvPr>
          <p:cNvSpPr txBox="1">
            <a:spLocks/>
          </p:cNvSpPr>
          <p:nvPr/>
        </p:nvSpPr>
        <p:spPr>
          <a:xfrm>
            <a:off x="6126700" y="1970492"/>
            <a:ext cx="5354099" cy="446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Used by the video producer to provide </a:t>
            </a:r>
            <a:r>
              <a:rPr lang="en-US" altLang="ko-KR" sz="32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multilingual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subtitles in the video.</a:t>
            </a:r>
            <a:b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b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Multi-language subtitles available at a low price</a:t>
            </a:r>
            <a:b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b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32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Service of Video owner</a:t>
            </a:r>
            <a:endParaRPr lang="ko-KR" altLang="en-US" sz="32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79D5A5C-C173-4DDF-9D5D-F7BADE7828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814" b="30000"/>
          <a:stretch/>
        </p:blipFill>
        <p:spPr>
          <a:xfrm>
            <a:off x="1854528" y="1884789"/>
            <a:ext cx="3283200" cy="4171556"/>
          </a:xfrm>
          <a:prstGeom prst="rect">
            <a:avLst/>
          </a:prstGeom>
        </p:spPr>
      </p:pic>
      <p:sp>
        <p:nvSpPr>
          <p:cNvPr id="24" name="제목 4">
            <a:extLst>
              <a:ext uri="{FF2B5EF4-FFF2-40B4-BE49-F238E27FC236}">
                <a16:creationId xmlns:a16="http://schemas.microsoft.com/office/drawing/2014/main" id="{D975C2B0-E017-4AD1-9C84-CD53C80BF9CC}"/>
              </a:ext>
            </a:extLst>
          </p:cNvPr>
          <p:cNvSpPr txBox="1">
            <a:spLocks/>
          </p:cNvSpPr>
          <p:nvPr/>
        </p:nvSpPr>
        <p:spPr>
          <a:xfrm>
            <a:off x="1206500" y="59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Other Application – </a:t>
            </a: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Flitto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14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8C552-C387-4389-BE1D-445E2CAD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041" y="4416424"/>
            <a:ext cx="2730500" cy="1325563"/>
          </a:xfrm>
        </p:spPr>
        <p:txBody>
          <a:bodyPr>
            <a:noAutofit/>
          </a:bodyPr>
          <a:lstStyle/>
          <a:p>
            <a:r>
              <a:rPr lang="en-US" altLang="ko-KR" sz="41300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ko-KR" altLang="en-US" sz="41300" dirty="0">
              <a:solidFill>
                <a:srgbClr val="2F55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86163E-7956-4220-94D6-243AEBE8F69F}"/>
              </a:ext>
            </a:extLst>
          </p:cNvPr>
          <p:cNvSpPr/>
          <p:nvPr/>
        </p:nvSpPr>
        <p:spPr>
          <a:xfrm>
            <a:off x="2093209" y="4518024"/>
            <a:ext cx="6907660" cy="2525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15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06583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Application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Schedule</a:t>
              </a:r>
              <a:r>
                <a:rPr lang="ko-KR" altLang="en-US" sz="1400" dirty="0">
                  <a:solidFill>
                    <a:srgbClr val="595959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Schedule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41403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64AC316-806C-4167-887E-53D62DA650E4}"/>
              </a:ext>
            </a:extLst>
          </p:cNvPr>
          <p:cNvSpPr/>
          <p:nvPr/>
        </p:nvSpPr>
        <p:spPr>
          <a:xfrm>
            <a:off x="3250317" y="439668"/>
            <a:ext cx="1847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altLang="ko-KR" sz="2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0376D-0364-4A8C-8A14-C38629B55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8150" y="1322569"/>
            <a:ext cx="103060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5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C31AE96-BA88-4ED1-AC82-824767CB654F}"/>
              </a:ext>
            </a:extLst>
          </p:cNvPr>
          <p:cNvSpPr txBox="1">
            <a:spLocks/>
          </p:cNvSpPr>
          <p:nvPr/>
        </p:nvSpPr>
        <p:spPr>
          <a:xfrm>
            <a:off x="1045676" y="2952750"/>
            <a:ext cx="4184428" cy="952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Contents</a:t>
            </a:r>
            <a:endParaRPr lang="ko-KR" altLang="en-US" sz="7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93926B-1284-4193-A9C2-BDF1AB0BE3B0}"/>
              </a:ext>
            </a:extLst>
          </p:cNvPr>
          <p:cNvCxnSpPr>
            <a:cxnSpLocks/>
          </p:cNvCxnSpPr>
          <p:nvPr/>
        </p:nvCxnSpPr>
        <p:spPr>
          <a:xfrm>
            <a:off x="5689600" y="1358900"/>
            <a:ext cx="0" cy="3930650"/>
          </a:xfrm>
          <a:prstGeom prst="line">
            <a:avLst/>
          </a:prstGeom>
          <a:ln w="571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9158C7-B30D-4255-9E4B-F8418FE1AA80}"/>
              </a:ext>
            </a:extLst>
          </p:cNvPr>
          <p:cNvSpPr/>
          <p:nvPr/>
        </p:nvSpPr>
        <p:spPr>
          <a:xfrm>
            <a:off x="6889751" y="1315983"/>
            <a:ext cx="6096000" cy="40164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Background &amp; Purpose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Background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Purpose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Description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Competitive Analysis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Expectation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Schedule 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23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8C552-C387-4389-BE1D-445E2CAD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3700" y="4416425"/>
            <a:ext cx="2730500" cy="1325563"/>
          </a:xfrm>
        </p:spPr>
        <p:txBody>
          <a:bodyPr>
            <a:noAutofit/>
          </a:bodyPr>
          <a:lstStyle/>
          <a:p>
            <a:r>
              <a:rPr lang="en-US" altLang="ko-KR" sz="41300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endParaRPr lang="ko-KR" altLang="en-US" sz="41300" dirty="0">
              <a:solidFill>
                <a:srgbClr val="2F55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86163E-7956-4220-94D6-243AEBE8F69F}"/>
              </a:ext>
            </a:extLst>
          </p:cNvPr>
          <p:cNvSpPr/>
          <p:nvPr/>
        </p:nvSpPr>
        <p:spPr>
          <a:xfrm>
            <a:off x="971550" y="5079206"/>
            <a:ext cx="11221342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72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Background &amp; Objective</a:t>
            </a:r>
          </a:p>
        </p:txBody>
      </p:sp>
    </p:spTree>
    <p:extLst>
      <p:ext uri="{BB962C8B-B14F-4D97-AF65-F5344CB8AC3E}">
        <p14:creationId xmlns:p14="http://schemas.microsoft.com/office/powerpoint/2010/main" val="213573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Application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721100" y="135911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Background &amp; Objective 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제목 4">
            <a:extLst>
              <a:ext uri="{FF2B5EF4-FFF2-40B4-BE49-F238E27FC236}">
                <a16:creationId xmlns:a16="http://schemas.microsoft.com/office/drawing/2014/main" id="{3A91144A-FEC3-4172-A836-150773AF1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975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Growth of                       ]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1" name="Picture 8" descr="Download YouTube Logo in SVG Vector or PNG File Format - Logo.wine">
            <a:extLst>
              <a:ext uri="{FF2B5EF4-FFF2-40B4-BE49-F238E27FC236}">
                <a16:creationId xmlns:a16="http://schemas.microsoft.com/office/drawing/2014/main" id="{3C9D6A67-B1E6-4119-99F2-14DF6E2D8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t="34265" r="9506" b="34815"/>
          <a:stretch/>
        </p:blipFill>
        <p:spPr bwMode="auto">
          <a:xfrm>
            <a:off x="4800600" y="747650"/>
            <a:ext cx="3327400" cy="8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유튜브, 가장 오래 사용 앱 1위…넷플릭스의 38배-디지틀조선일보(디조닷컴 dizzo.com)">
            <a:extLst>
              <a:ext uri="{FF2B5EF4-FFF2-40B4-BE49-F238E27FC236}">
                <a16:creationId xmlns:a16="http://schemas.microsoft.com/office/drawing/2014/main" id="{91139AF1-4374-45E5-B33C-43BBD151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7" y="1974280"/>
            <a:ext cx="4238405" cy="36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유튜브, 10월 안드로이드 앱 일평균 사용 시간 약 '1시간'으로 1위">
            <a:extLst>
              <a:ext uri="{FF2B5EF4-FFF2-40B4-BE49-F238E27FC236}">
                <a16:creationId xmlns:a16="http://schemas.microsoft.com/office/drawing/2014/main" id="{2E91997A-4267-4437-93EF-686FE8A53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9"/>
          <a:stretch/>
        </p:blipFill>
        <p:spPr bwMode="auto">
          <a:xfrm>
            <a:off x="7419454" y="1841681"/>
            <a:ext cx="371844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C41A63-C880-4C60-B06A-C103F657ECBD}"/>
              </a:ext>
            </a:extLst>
          </p:cNvPr>
          <p:cNvSpPr/>
          <p:nvPr/>
        </p:nvSpPr>
        <p:spPr>
          <a:xfrm>
            <a:off x="1778000" y="2384804"/>
            <a:ext cx="927100" cy="2847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BD9834-67FD-4AF0-8AE6-439200B36258}"/>
              </a:ext>
            </a:extLst>
          </p:cNvPr>
          <p:cNvSpPr/>
          <p:nvPr/>
        </p:nvSpPr>
        <p:spPr>
          <a:xfrm>
            <a:off x="7581900" y="2167660"/>
            <a:ext cx="927100" cy="30647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5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Application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721100" y="135911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Background &amp; Objective 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464C51-BA24-48AB-AA45-C2ED36A41A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54" r="2268"/>
          <a:stretch/>
        </p:blipFill>
        <p:spPr>
          <a:xfrm>
            <a:off x="1368275" y="2407327"/>
            <a:ext cx="4498376" cy="302429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D5FD9D-7343-4920-9545-F1E157B8F1EC}"/>
              </a:ext>
            </a:extLst>
          </p:cNvPr>
          <p:cNvSpPr/>
          <p:nvPr/>
        </p:nvSpPr>
        <p:spPr>
          <a:xfrm>
            <a:off x="6142726" y="2408883"/>
            <a:ext cx="624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Nowadays, people find </a:t>
            </a:r>
            <a:r>
              <a:rPr lang="en-US" altLang="ko-KR" sz="2400" dirty="0" err="1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Youtube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when not only they want to spend their free time, but also they need some information.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activities that were executed in search engine like </a:t>
            </a:r>
            <a:r>
              <a:rPr lang="en-US" altLang="ko-KR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</a:t>
            </a:r>
            <a:r>
              <a:rPr lang="en-US" altLang="ko-KR" sz="24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</a:t>
            </a:r>
            <a:r>
              <a:rPr lang="en-US" altLang="ko-KR" sz="2400" dirty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</a:t>
            </a:r>
            <a:r>
              <a:rPr lang="en-US" altLang="ko-KR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</a:t>
            </a:r>
            <a:r>
              <a:rPr lang="en-US" altLang="ko-KR" sz="2400" dirty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</a:t>
            </a:r>
            <a:r>
              <a:rPr lang="en-US" altLang="ko-KR" sz="24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or </a:t>
            </a:r>
            <a:r>
              <a:rPr lang="en-US" altLang="ko-KR" sz="2400" dirty="0" err="1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Naver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before be done now in </a:t>
            </a:r>
            <a:r>
              <a:rPr lang="en-US" altLang="ko-KR" sz="2400" dirty="0" err="1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Youtube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</a:p>
        </p:txBody>
      </p:sp>
      <p:sp>
        <p:nvSpPr>
          <p:cNvPr id="39" name="제목 4">
            <a:extLst>
              <a:ext uri="{FF2B5EF4-FFF2-40B4-BE49-F238E27FC236}">
                <a16:creationId xmlns:a16="http://schemas.microsoft.com/office/drawing/2014/main" id="{ABF4C67B-8DAD-4DA2-BBD0-AF5ECDF1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975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Growth of                       ]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0" name="Picture 8" descr="Download YouTube Logo in SVG Vector or PNG File Format - Logo.wine">
            <a:extLst>
              <a:ext uri="{FF2B5EF4-FFF2-40B4-BE49-F238E27FC236}">
                <a16:creationId xmlns:a16="http://schemas.microsoft.com/office/drawing/2014/main" id="{156921CA-FC2D-4302-8DB4-C8BD02866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t="34265" r="9506" b="34815"/>
          <a:stretch/>
        </p:blipFill>
        <p:spPr bwMode="auto">
          <a:xfrm>
            <a:off x="4800600" y="747650"/>
            <a:ext cx="3327400" cy="8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2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Application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721100" y="135911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Background &amp; Objective 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4" name="제목 4">
            <a:extLst>
              <a:ext uri="{FF2B5EF4-FFF2-40B4-BE49-F238E27FC236}">
                <a16:creationId xmlns:a16="http://schemas.microsoft.com/office/drawing/2014/main" id="{6A2F0303-250E-4730-A9B4-499D4D885804}"/>
              </a:ext>
            </a:extLst>
          </p:cNvPr>
          <p:cNvSpPr txBox="1">
            <a:spLocks/>
          </p:cNvSpPr>
          <p:nvPr/>
        </p:nvSpPr>
        <p:spPr>
          <a:xfrm>
            <a:off x="1257300" y="606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Occurrence of the Information Disadvantaged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9EA03617-5CC2-4CB0-85FA-C39E3D010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512459"/>
              </p:ext>
            </p:extLst>
          </p:nvPr>
        </p:nvGraphicFramePr>
        <p:xfrm>
          <a:off x="1952625" y="1772983"/>
          <a:ext cx="353695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1DF0EBE5-2DA5-4C11-BD68-DE3B7C3A42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58" b="1907"/>
          <a:stretch/>
        </p:blipFill>
        <p:spPr>
          <a:xfrm>
            <a:off x="6699531" y="1765552"/>
            <a:ext cx="5054273" cy="288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265B2B-6F7C-40CD-87CB-106DBF972B3C}"/>
              </a:ext>
            </a:extLst>
          </p:cNvPr>
          <p:cNvSpPr/>
          <p:nvPr/>
        </p:nvSpPr>
        <p:spPr>
          <a:xfrm>
            <a:off x="1517200" y="4783097"/>
            <a:ext cx="4121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0" algn="ctr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Now, the number of hearing-impaired people takes up about </a:t>
            </a:r>
            <a:r>
              <a:rPr lang="en-US" altLang="ko-KR" sz="24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1%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of total number of Korea population. 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44A7FFB-87E3-4D84-8799-7811BF7F8BA3}"/>
              </a:ext>
            </a:extLst>
          </p:cNvPr>
          <p:cNvSpPr/>
          <p:nvPr/>
        </p:nvSpPr>
        <p:spPr>
          <a:xfrm rot="20686500">
            <a:off x="2473060" y="2233918"/>
            <a:ext cx="2959100" cy="439691"/>
          </a:xfrm>
          <a:prstGeom prst="rightArrow">
            <a:avLst>
              <a:gd name="adj1" fmla="val 30370"/>
              <a:gd name="adj2" fmla="val 527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30B10A-FBCC-41D4-A085-DFAD920F7953}"/>
              </a:ext>
            </a:extLst>
          </p:cNvPr>
          <p:cNvSpPr/>
          <p:nvPr/>
        </p:nvSpPr>
        <p:spPr>
          <a:xfrm>
            <a:off x="6851737" y="4690764"/>
            <a:ext cx="43089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video make by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스브스뉴스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contains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difficulty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of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hearing-impaired people occurred when they watch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Youtube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</a:p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스브스뉴스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channel provide the barrier-free subtitles in all the videos they have.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45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Application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721100" y="135911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Background &amp; Objective 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제목 4">
            <a:extLst>
              <a:ext uri="{FF2B5EF4-FFF2-40B4-BE49-F238E27FC236}">
                <a16:creationId xmlns:a16="http://schemas.microsoft.com/office/drawing/2014/main" id="{AE9FB4AC-2C4E-4E5F-963A-4315C61C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975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Objective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50D983-2362-4F42-A859-A38BF2373A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54" t="19409" r="38321" b="22796"/>
          <a:stretch/>
        </p:blipFill>
        <p:spPr>
          <a:xfrm>
            <a:off x="1568150" y="1889038"/>
            <a:ext cx="4931168" cy="277230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CCB8ED-ABAD-43DD-8020-C11FD6BC6F63}"/>
              </a:ext>
            </a:extLst>
          </p:cNvPr>
          <p:cNvGrpSpPr/>
          <p:nvPr/>
        </p:nvGrpSpPr>
        <p:grpSpPr>
          <a:xfrm>
            <a:off x="2167877" y="4989460"/>
            <a:ext cx="3731714" cy="1879650"/>
            <a:chOff x="2147343" y="5112601"/>
            <a:chExt cx="3731714" cy="1879650"/>
          </a:xfrm>
        </p:grpSpPr>
        <p:sp>
          <p:nvSpPr>
            <p:cNvPr id="37" name="제목 4">
              <a:extLst>
                <a:ext uri="{FF2B5EF4-FFF2-40B4-BE49-F238E27FC236}">
                  <a16:creationId xmlns:a16="http://schemas.microsoft.com/office/drawing/2014/main" id="{9D1F7F6E-5F06-4210-9DD8-CC622B20D1D3}"/>
                </a:ext>
              </a:extLst>
            </p:cNvPr>
            <p:cNvSpPr txBox="1">
              <a:spLocks/>
            </p:cNvSpPr>
            <p:nvPr/>
          </p:nvSpPr>
          <p:spPr>
            <a:xfrm>
              <a:off x="2147343" y="5666688"/>
              <a:ext cx="373171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For Everyone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39" name="Picture 8" descr="Download YouTube Logo in SVG Vector or PNG File Format - Logo.wine">
              <a:extLst>
                <a:ext uri="{FF2B5EF4-FFF2-40B4-BE49-F238E27FC236}">
                  <a16:creationId xmlns:a16="http://schemas.microsoft.com/office/drawing/2014/main" id="{20F7D33C-8C69-4376-BFF3-CBB5A95DA8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3" t="34265" r="9506" b="34815"/>
            <a:stretch/>
          </p:blipFill>
          <p:spPr bwMode="auto">
            <a:xfrm>
              <a:off x="2171700" y="5112601"/>
              <a:ext cx="3327400" cy="849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3BF02F4B-9092-408B-A406-03FB6F55A9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54" t="19409" r="38321" b="22796"/>
          <a:stretch/>
        </p:blipFill>
        <p:spPr>
          <a:xfrm>
            <a:off x="6862929" y="1902530"/>
            <a:ext cx="4931168" cy="2772302"/>
          </a:xfrm>
          <a:prstGeom prst="rect">
            <a:avLst/>
          </a:prstGeom>
        </p:spPr>
      </p:pic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6" name="제목 4">
            <a:extLst>
              <a:ext uri="{FF2B5EF4-FFF2-40B4-BE49-F238E27FC236}">
                <a16:creationId xmlns:a16="http://schemas.microsoft.com/office/drawing/2014/main" id="{FFF7CFE8-554F-4184-A071-D3AB9F367F48}"/>
              </a:ext>
            </a:extLst>
          </p:cNvPr>
          <p:cNvSpPr txBox="1">
            <a:spLocks/>
          </p:cNvSpPr>
          <p:nvPr/>
        </p:nvSpPr>
        <p:spPr>
          <a:xfrm>
            <a:off x="7200293" y="5157796"/>
            <a:ext cx="42564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Improve Quality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B8DB9A3-9AA0-4C9A-BCCD-AFA1739FC1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498" y="2258295"/>
            <a:ext cx="1908028" cy="1908028"/>
          </a:xfrm>
          <a:prstGeom prst="rect">
            <a:avLst/>
          </a:prstGeom>
        </p:spPr>
      </p:pic>
      <p:pic>
        <p:nvPicPr>
          <p:cNvPr id="55" name="Picture 2" descr="Microsoft: Gaming should be for everyone, shouldn't be toxic stew | Ars  Technica">
            <a:extLst>
              <a:ext uri="{FF2B5EF4-FFF2-40B4-BE49-F238E27FC236}">
                <a16:creationId xmlns:a16="http://schemas.microsoft.com/office/drawing/2014/main" id="{05A015FE-EED9-4386-8C93-3D119C7A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250" r="93875">
                        <a14:foregroundMark x1="6250" y1="49778" x2="6250" y2="49778"/>
                        <a14:foregroundMark x1="3250" y1="38889" x2="3250" y2="38889"/>
                        <a14:foregroundMark x1="5375" y1="63111" x2="5375" y2="63111"/>
                        <a14:foregroundMark x1="7125" y1="58222" x2="7125" y2="58222"/>
                        <a14:foregroundMark x1="8500" y1="59111" x2="8500" y2="59111"/>
                        <a14:foregroundMark x1="93875" y1="45778" x2="93875" y2="45778"/>
                        <a14:foregroundMark x1="91625" y1="37556" x2="91625" y2="37556"/>
                        <a14:foregroundMark x1="59500" y1="34222" x2="59500" y2="3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07" y="2080930"/>
            <a:ext cx="4246253" cy="238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96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8C552-C387-4389-BE1D-445E2CAD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241" y="4454524"/>
            <a:ext cx="2730500" cy="1325563"/>
          </a:xfrm>
        </p:spPr>
        <p:txBody>
          <a:bodyPr>
            <a:noAutofit/>
          </a:bodyPr>
          <a:lstStyle/>
          <a:p>
            <a:r>
              <a:rPr lang="en-US" altLang="ko-KR" sz="41300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ko-KR" altLang="en-US" sz="41300" dirty="0">
              <a:solidFill>
                <a:srgbClr val="2F55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86163E-7956-4220-94D6-243AEBE8F69F}"/>
              </a:ext>
            </a:extLst>
          </p:cNvPr>
          <p:cNvSpPr/>
          <p:nvPr/>
        </p:nvSpPr>
        <p:spPr>
          <a:xfrm>
            <a:off x="1940809" y="4802896"/>
            <a:ext cx="10070386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88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About Application</a:t>
            </a:r>
          </a:p>
        </p:txBody>
      </p:sp>
    </p:spTree>
    <p:extLst>
      <p:ext uri="{BB962C8B-B14F-4D97-AF65-F5344CB8AC3E}">
        <p14:creationId xmlns:p14="http://schemas.microsoft.com/office/powerpoint/2010/main" val="17263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3" name="제목 4">
            <a:extLst>
              <a:ext uri="{FF2B5EF4-FFF2-40B4-BE49-F238E27FC236}">
                <a16:creationId xmlns:a16="http://schemas.microsoft.com/office/drawing/2014/main" id="{76DF9AB7-A544-49CC-99A1-B2CADC7AD61D}"/>
              </a:ext>
            </a:extLst>
          </p:cNvPr>
          <p:cNvSpPr txBox="1">
            <a:spLocks/>
          </p:cNvSpPr>
          <p:nvPr/>
        </p:nvSpPr>
        <p:spPr>
          <a:xfrm>
            <a:off x="1206500" y="59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About Application</a:t>
            </a:r>
            <a:r>
              <a:rPr lang="ko-KR" altLang="en-US" sz="4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2" name="Picture 2" descr="아이폰에 대한 이미지 검색결과">
            <a:extLst>
              <a:ext uri="{FF2B5EF4-FFF2-40B4-BE49-F238E27FC236}">
                <a16:creationId xmlns:a16="http://schemas.microsoft.com/office/drawing/2014/main" id="{CFBE39E3-2A9D-44A4-8749-9373C7B92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57" b="92279" l="10000" r="90000">
                        <a14:foregroundMark x1="16615" y1="89890" x2="12462" y2="98529"/>
                        <a14:foregroundMark x1="12462" y1="98529" x2="37538" y2="99816"/>
                        <a14:foregroundMark x1="37538" y1="99816" x2="43077" y2="92463"/>
                        <a14:foregroundMark x1="43077" y1="92463" x2="43231" y2="90074"/>
                        <a14:foregroundMark x1="37692" y1="13419" x2="41692" y2="4412"/>
                        <a14:foregroundMark x1="41692" y1="4412" x2="42087" y2="4327"/>
                        <a14:backgroundMark x1="42923" y1="2757" x2="59846" y2="2757"/>
                        <a14:backgroundMark x1="59846" y1="2757" x2="68154" y2="2390"/>
                        <a14:backgroundMark x1="68154" y1="2390" x2="42615" y2="551"/>
                        <a14:backgroundMark x1="69385" y1="8088" x2="69692" y2="9375"/>
                        <a14:backgroundMark x1="69846" y1="8272" x2="69538" y2="7904"/>
                        <a14:backgroundMark x1="39231" y1="18750" x2="39692" y2="22610"/>
                        <a14:backgroundMark x1="50769" y1="13971" x2="55538" y2="14338"/>
                        <a14:backgroundMark x1="62000" y1="14338" x2="64615" y2="14338"/>
                        <a14:backgroundMark x1="62769" y1="13971" x2="64462" y2="14154"/>
                        <a14:backgroundMark x1="66462" y1="19118" x2="66462" y2="22978"/>
                        <a14:backgroundMark x1="68154" y1="6066" x2="68154" y2="6066"/>
                        <a14:backgroundMark x1="69385" y1="9375" x2="70000" y2="9375"/>
                        <a14:backgroundMark x1="70462" y1="9375" x2="71077" y2="17096"/>
                        <a14:backgroundMark x1="67692" y1="5147" x2="69692" y2="8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22" r="23005"/>
          <a:stretch/>
        </p:blipFill>
        <p:spPr bwMode="auto">
          <a:xfrm>
            <a:off x="997630" y="2261878"/>
            <a:ext cx="4140299" cy="47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DA3A90-3A13-4FA7-A531-28C7D420CAFE}"/>
              </a:ext>
            </a:extLst>
          </p:cNvPr>
          <p:cNvSpPr/>
          <p:nvPr/>
        </p:nvSpPr>
        <p:spPr>
          <a:xfrm>
            <a:off x="2781300" y="2882900"/>
            <a:ext cx="1752600" cy="292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19EC8A-72C7-4C72-937B-BCAC55144BD7}"/>
              </a:ext>
            </a:extLst>
          </p:cNvPr>
          <p:cNvSpPr/>
          <p:nvPr/>
        </p:nvSpPr>
        <p:spPr>
          <a:xfrm>
            <a:off x="5137929" y="1900898"/>
            <a:ext cx="6808274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4000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“SUBTITLE</a:t>
            </a:r>
            <a:r>
              <a:rPr lang="ko-KR" altLang="en-US" sz="4000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000" dirty="0">
                <a:solidFill>
                  <a:srgbClr val="2F55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For Everyone”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B2204F-D6D9-4B8B-83FF-11356A06D307}"/>
              </a:ext>
            </a:extLst>
          </p:cNvPr>
          <p:cNvSpPr/>
          <p:nvPr/>
        </p:nvSpPr>
        <p:spPr>
          <a:xfrm>
            <a:off x="5575549" y="3220015"/>
            <a:ext cx="593303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Everyone can make Subtitle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Everyone can use Subtitle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Everyone can enjoy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Youtube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03387-9455-4ACF-BBF0-94D0A8ECAE91}"/>
              </a:ext>
            </a:extLst>
          </p:cNvPr>
          <p:cNvSpPr txBox="1"/>
          <p:nvPr/>
        </p:nvSpPr>
        <p:spPr>
          <a:xfrm>
            <a:off x="2700000" y="3961144"/>
            <a:ext cx="2018304" cy="525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2F5597"/>
                </a:solidFill>
              </a:rPr>
              <a:t>SuperTitle</a:t>
            </a:r>
            <a:endParaRPr lang="ko-KR" altLang="en-US" sz="2800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558</Words>
  <Application>Microsoft Office PowerPoint</Application>
  <PresentationFormat>와이드스크린</PresentationFormat>
  <Paragraphs>128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Tmon몬소리 Black</vt:lpstr>
      <vt:lpstr>HY견고딕</vt:lpstr>
      <vt:lpstr>맑은 고딕</vt:lpstr>
      <vt:lpstr>Office 테마</vt:lpstr>
      <vt:lpstr>PROPOSAL</vt:lpstr>
      <vt:lpstr>PowerPoint 프레젠테이션</vt:lpstr>
      <vt:lpstr>1</vt:lpstr>
      <vt:lpstr>[ Growth of                       ]</vt:lpstr>
      <vt:lpstr>[ Growth of                       ]</vt:lpstr>
      <vt:lpstr>PowerPoint 프레젠테이션</vt:lpstr>
      <vt:lpstr>[ Objective ]</vt:lpstr>
      <vt:lpstr>2</vt:lpstr>
      <vt:lpstr>PowerPoint 프레젠테이션</vt:lpstr>
      <vt:lpstr>[ Benefits ]</vt:lpstr>
      <vt:lpstr>PowerPoint 프레젠테이션</vt:lpstr>
      <vt:lpstr>PowerPoint 프레젠테이션</vt:lpstr>
      <vt:lpstr>PowerPoint 프레젠테이션</vt:lpstr>
      <vt:lpstr>PowerPoint 프레젠테이션</vt:lpstr>
      <vt:lpstr>3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</dc:title>
  <dc:creator>이 영민</dc:creator>
  <cp:lastModifiedBy>손 민상</cp:lastModifiedBy>
  <cp:revision>30</cp:revision>
  <dcterms:created xsi:type="dcterms:W3CDTF">2020-10-25T05:22:20Z</dcterms:created>
  <dcterms:modified xsi:type="dcterms:W3CDTF">2020-10-25T13:24:34Z</dcterms:modified>
</cp:coreProperties>
</file>